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20"/>
  </p:notesMasterIdLst>
  <p:sldIdLst>
    <p:sldId id="330" r:id="rId7"/>
    <p:sldId id="404" r:id="rId8"/>
    <p:sldId id="406" r:id="rId9"/>
    <p:sldId id="405" r:id="rId10"/>
    <p:sldId id="407" r:id="rId11"/>
    <p:sldId id="413" r:id="rId12"/>
    <p:sldId id="415" r:id="rId13"/>
    <p:sldId id="372" r:id="rId14"/>
    <p:sldId id="414" r:id="rId15"/>
    <p:sldId id="417" r:id="rId16"/>
    <p:sldId id="416" r:id="rId17"/>
    <p:sldId id="412" r:id="rId18"/>
    <p:sldId id="41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0" autoAdjust="0"/>
    <p:restoredTop sz="84738" autoAdjust="0"/>
  </p:normalViewPr>
  <p:slideViewPr>
    <p:cSldViewPr snapToGrid="0" snapToObjects="1">
      <p:cViewPr varScale="1">
        <p:scale>
          <a:sx n="83" d="100"/>
          <a:sy n="83" d="100"/>
        </p:scale>
        <p:origin x="636" y="9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1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6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4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-cse-604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4"/>
            <a:ext cx="6975413" cy="269364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Overall Course and Data Analysis in Python Bootcamp Introductions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929" y="4976602"/>
            <a:ext cx="6795913" cy="966998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Overview – 1</a:t>
            </a:r>
            <a:r>
              <a:rPr lang="en-US" baseline="30000" dirty="0">
                <a:latin typeface="Helvetica Light" panose="020B0403020202020204" pitchFamily="34" charset="0"/>
              </a:rPr>
              <a:t>st</a:t>
            </a:r>
            <a:r>
              <a:rPr lang="en-US" dirty="0">
                <a:latin typeface="Helvetica Light" panose="020B0403020202020204" pitchFamily="34" charset="0"/>
              </a:rPr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-- 3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All Bootcamp sessions will be recorded, with the videos posted on Piazza, for students who are not able to attend the live sessions. The recordings will be posted in both O/MSA and VMM Piazzas.</a:t>
            </a:r>
          </a:p>
          <a:p>
            <a:pPr lvl="1"/>
            <a:r>
              <a:rPr lang="en-US" sz="2800" dirty="0"/>
              <a:t>The video for each session will be posted within 24 hours of the session end.</a:t>
            </a:r>
          </a:p>
          <a:p>
            <a:pPr lvl="1"/>
            <a:r>
              <a:rPr lang="en-US" sz="2800" dirty="0"/>
              <a:t>For VMM, we must ensure that all personally-identifiable information (FERPA) has been removed or obscured, so posting there may take an extra day.</a:t>
            </a:r>
          </a:p>
        </p:txBody>
      </p:sp>
    </p:spTree>
    <p:extLst>
      <p:ext uri="{BB962C8B-B14F-4D97-AF65-F5344CB8AC3E}">
        <p14:creationId xmlns:p14="http://schemas.microsoft.com/office/powerpoint/2010/main" val="161310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-- 2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Module 0 Live Session Content</a:t>
            </a:r>
          </a:p>
          <a:p>
            <a:pPr lvl="1"/>
            <a:r>
              <a:rPr lang="en-US" sz="3200" dirty="0"/>
              <a:t>Theory, code syntax, and Data Analysis programming in Python.</a:t>
            </a:r>
          </a:p>
          <a:p>
            <a:pPr lvl="1"/>
            <a:r>
              <a:rPr lang="en-US" sz="3200" dirty="0"/>
              <a:t>Code application and putting the concepts/syntax together for solutions on the exam exercises.</a:t>
            </a:r>
          </a:p>
          <a:p>
            <a:pPr lvl="1"/>
            <a:r>
              <a:rPr lang="en-US" sz="3200" dirty="0"/>
              <a:t>Techniques for troubleshooting exercises on the exam.</a:t>
            </a:r>
          </a:p>
          <a:p>
            <a:pPr lvl="1"/>
            <a:r>
              <a:rPr lang="en-US" sz="3200" dirty="0"/>
              <a:t>TA Walkthroughs of prior semester exams, illustrating thought processes and solutions of exam exercises. </a:t>
            </a:r>
          </a:p>
          <a:p>
            <a:pPr lvl="1"/>
            <a:endParaRPr lang="en-US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918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--3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Module 1 Live Session Content</a:t>
            </a:r>
          </a:p>
          <a:p>
            <a:pPr lvl="1"/>
            <a:r>
              <a:rPr lang="en-US" sz="3200" dirty="0"/>
              <a:t>Theory, code syntax, and Data Analysis programming using Pandas, NumPy, and SQL in Python.</a:t>
            </a:r>
          </a:p>
          <a:p>
            <a:pPr lvl="1"/>
            <a:r>
              <a:rPr lang="en-US" sz="3200" dirty="0"/>
              <a:t>Code application and putting the concepts/syntax together for solutions on the exam exercises.</a:t>
            </a:r>
          </a:p>
          <a:p>
            <a:pPr lvl="1"/>
            <a:r>
              <a:rPr lang="en-US" sz="3200" dirty="0"/>
              <a:t>Techniques for troubleshooting exercises on the exam.</a:t>
            </a:r>
          </a:p>
          <a:p>
            <a:pPr lvl="1"/>
            <a:r>
              <a:rPr lang="en-US" sz="3200" dirty="0"/>
              <a:t>TA Walkthroughs of prior semester exams, illustrating thought processes and solutions of exam exercises. </a:t>
            </a:r>
          </a:p>
          <a:p>
            <a:pPr lvl="1"/>
            <a:endParaRPr lang="en-US" sz="3200" dirty="0"/>
          </a:p>
          <a:p>
            <a:r>
              <a:rPr lang="en-US" sz="3600" b="1" dirty="0">
                <a:highlight>
                  <a:srgbClr val="00FF00"/>
                </a:highlight>
              </a:rPr>
              <a:t>Bottom line, all these sessions are designed to help the students to pass (and do well on) the exams.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297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2"/>
            <a:ext cx="11430000" cy="555859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Videos</a:t>
            </a:r>
          </a:p>
          <a:p>
            <a:pPr lvl="1"/>
            <a:r>
              <a:rPr lang="en-US" sz="3200" dirty="0"/>
              <a:t>Posted on Canvas/edX/Piazza</a:t>
            </a:r>
          </a:p>
          <a:p>
            <a:pPr lvl="1"/>
            <a:r>
              <a:rPr lang="en-US" sz="3200" dirty="0"/>
              <a:t>Current and prior semester Bootcamp content.</a:t>
            </a:r>
          </a:p>
          <a:p>
            <a:r>
              <a:rPr lang="en-US" sz="3600" dirty="0"/>
              <a:t>Bootcamp GitHub -- </a:t>
            </a:r>
            <a:r>
              <a:rPr lang="en-US" sz="3200" dirty="0"/>
              <a:t>Public repositories</a:t>
            </a:r>
          </a:p>
          <a:p>
            <a:pPr lvl="1"/>
            <a:r>
              <a:rPr lang="en-US" sz="3200" dirty="0">
                <a:hlinkClick r:id="rId3"/>
              </a:rPr>
              <a:t>https://github.com/gt-cse-6040</a:t>
            </a:r>
            <a:endParaRPr lang="en-US" sz="3200" dirty="0"/>
          </a:p>
          <a:p>
            <a:pPr lvl="1"/>
            <a:r>
              <a:rPr lang="en-US" sz="3200" dirty="0"/>
              <a:t>Contains working and final versions of all Bootcamp materials.</a:t>
            </a:r>
          </a:p>
          <a:p>
            <a:pPr lvl="1"/>
            <a:r>
              <a:rPr lang="en-US" sz="3200" dirty="0"/>
              <a:t>Students are welcome to access the repository in read only mode.</a:t>
            </a:r>
          </a:p>
          <a:p>
            <a:r>
              <a:rPr lang="en-US" sz="3600" dirty="0"/>
              <a:t>Colab NBs</a:t>
            </a:r>
          </a:p>
          <a:p>
            <a:pPr lvl="1"/>
            <a:r>
              <a:rPr lang="en-US" sz="3200" dirty="0"/>
              <a:t>Part of GitHub site.</a:t>
            </a:r>
          </a:p>
          <a:p>
            <a:pPr lvl="1"/>
            <a:r>
              <a:rPr lang="en-US" sz="3200" dirty="0"/>
              <a:t>Class-developed content, not for grading.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630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Introduction – Professor Richard </a:t>
            </a:r>
            <a:r>
              <a:rPr lang="en-US" sz="3600" dirty="0" err="1"/>
              <a:t>Vuduc</a:t>
            </a:r>
            <a:endParaRPr lang="en-US" sz="3600" dirty="0"/>
          </a:p>
          <a:p>
            <a:r>
              <a:rPr lang="en-US" sz="3600" dirty="0"/>
              <a:t>TA Introductions</a:t>
            </a:r>
          </a:p>
          <a:p>
            <a:r>
              <a:rPr lang="en-US" sz="3600" dirty="0"/>
              <a:t>Introduction of Data Analysis in Python Bootcamp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TA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Chris Kinkade – Head Instructor</a:t>
            </a:r>
          </a:p>
          <a:p>
            <a:r>
              <a:rPr lang="en-US" sz="3600" dirty="0"/>
              <a:t>Mengmeng Lui – Adjust Instructor, MSA section</a:t>
            </a:r>
          </a:p>
          <a:p>
            <a:r>
              <a:rPr lang="en-US" sz="3600" dirty="0"/>
              <a:t>Jen Sherwood – Head TA</a:t>
            </a:r>
          </a:p>
          <a:p>
            <a:r>
              <a:rPr lang="en-US" sz="3600" dirty="0"/>
              <a:t>Albert Waldron – Head Technical TA</a:t>
            </a:r>
          </a:p>
          <a:p>
            <a:r>
              <a:rPr lang="en-US" sz="3600" dirty="0"/>
              <a:t>Bootcamp TAs</a:t>
            </a:r>
          </a:p>
          <a:p>
            <a:pPr lvl="1"/>
            <a:r>
              <a:rPr lang="en-US" sz="3200" dirty="0"/>
              <a:t>Christopher Carbonaro</a:t>
            </a:r>
          </a:p>
          <a:p>
            <a:pPr lvl="1"/>
            <a:r>
              <a:rPr lang="en-US" sz="3200" dirty="0"/>
              <a:t>Katie Nelson</a:t>
            </a:r>
          </a:p>
          <a:p>
            <a:pPr lvl="1"/>
            <a:r>
              <a:rPr lang="en-US" sz="3200" dirty="0"/>
              <a:t>Larry Heckel</a:t>
            </a:r>
          </a:p>
          <a:p>
            <a:pPr lvl="1"/>
            <a:r>
              <a:rPr lang="en-US" sz="3200" dirty="0"/>
              <a:t>Nawida Hussaini</a:t>
            </a:r>
          </a:p>
          <a:p>
            <a:pPr lvl="1"/>
            <a:r>
              <a:rPr lang="en-US" sz="3200" dirty="0"/>
              <a:t>Guest TAs, per topic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51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 of the Data Analysis in Python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/>
          </a:bodyPr>
          <a:lstStyle/>
          <a:p>
            <a:r>
              <a:rPr lang="en-US" sz="3600" dirty="0"/>
              <a:t>Introduce and demonstrate Python data analysis techniques, approaches, and methodologies to help the students </a:t>
            </a:r>
            <a:r>
              <a:rPr lang="en-US" sz="3600" b="1" dirty="0">
                <a:solidFill>
                  <a:srgbClr val="FF0000"/>
                </a:solidFill>
              </a:rPr>
              <a:t>pass the course exams </a:t>
            </a:r>
            <a:r>
              <a:rPr lang="en-US" sz="3600" dirty="0"/>
              <a:t>.</a:t>
            </a:r>
          </a:p>
          <a:p>
            <a:r>
              <a:rPr lang="en-US" sz="3600" dirty="0"/>
              <a:t>Some of the steps are specific to this class and its tools, but they can be generalized to other scenarios and toolsets.</a:t>
            </a:r>
          </a:p>
          <a:p>
            <a:r>
              <a:rPr lang="en-US" sz="3600" dirty="0"/>
              <a:t>The Bootcamp is NOT to help with specific homework notebook problems. Piazza and the Notebook Office Hours sessions (on Thursdays) are for that.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 of the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/>
          </a:bodyPr>
          <a:lstStyle/>
          <a:p>
            <a:r>
              <a:rPr lang="en-US" sz="3600" dirty="0"/>
              <a:t>The Bootcamp is intended for students who may not have a rigorous programming background.</a:t>
            </a:r>
          </a:p>
          <a:p>
            <a:r>
              <a:rPr lang="en-US" sz="3600" dirty="0"/>
              <a:t>The Bootcamp covers topics that are helpful for the students in passing (and doing well) on the exams, and that are not part of the formal class materials.</a:t>
            </a:r>
          </a:p>
          <a:p>
            <a:r>
              <a:rPr lang="en-US" sz="3600" b="1" dirty="0">
                <a:highlight>
                  <a:srgbClr val="FFFF00"/>
                </a:highlight>
              </a:rPr>
              <a:t>All Bootcamp sessions and materials are OPTIONAL, at each student’s discretion. There is no requirement to attend any sessions or watch any of the posted videos.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5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/>
          </a:bodyPr>
          <a:lstStyle/>
          <a:p>
            <a:r>
              <a:rPr lang="en-US" sz="3600" dirty="0"/>
              <a:t>Each student must decide for themselves whether attending the Bootcamp would be helpful for them.</a:t>
            </a:r>
          </a:p>
          <a:p>
            <a:r>
              <a:rPr lang="en-US" sz="3600" dirty="0"/>
              <a:t>We have provided self assessment notebooks at the beginning of Modules 0 and 1, to help the students with this decision.</a:t>
            </a:r>
          </a:p>
          <a:p>
            <a:r>
              <a:rPr lang="en-US" sz="3600" dirty="0"/>
              <a:t>The self assessment notebooks are OPTIONAL and are NOT GRADED.</a:t>
            </a:r>
          </a:p>
        </p:txBody>
      </p:sp>
    </p:spTree>
    <p:extLst>
      <p:ext uri="{BB962C8B-B14F-4D97-AF65-F5344CB8AC3E}">
        <p14:creationId xmlns:p14="http://schemas.microsoft.com/office/powerpoint/2010/main" val="361620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 -- 2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/>
          </a:bodyPr>
          <a:lstStyle/>
          <a:p>
            <a:r>
              <a:rPr lang="en-US" sz="3600" dirty="0"/>
              <a:t>Bootcamp Attendance Decision for each student steps.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Review the Self Assessment page on Canvas/edX.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Work through the Self Assessment notebook on Google Colab, adhering to the time restriction specified.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Was I able to successfully complete the notebook in the recommended time?</a:t>
            </a:r>
          </a:p>
          <a:p>
            <a:pPr lvl="2"/>
            <a:r>
              <a:rPr lang="en-US" sz="2800" dirty="0">
                <a:highlight>
                  <a:srgbClr val="00FF00"/>
                </a:highlight>
              </a:rPr>
              <a:t>YES – I probably do not need to attend the Bootcamp.</a:t>
            </a:r>
          </a:p>
          <a:p>
            <a:pPr lvl="2"/>
            <a:r>
              <a:rPr lang="en-US" sz="2800" dirty="0">
                <a:highlight>
                  <a:srgbClr val="00FF00"/>
                </a:highlight>
              </a:rPr>
              <a:t>NO   -- I should consider attending the Bootcamp and/or viewing the Bootcamp materials.</a:t>
            </a:r>
          </a:p>
        </p:txBody>
      </p:sp>
    </p:spTree>
    <p:extLst>
      <p:ext uri="{BB962C8B-B14F-4D97-AF65-F5344CB8AC3E}">
        <p14:creationId xmlns:p14="http://schemas.microsoft.com/office/powerpoint/2010/main" val="97816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There will be two Bootcamps during the course, one each in Module 0 and Module 1.</a:t>
            </a:r>
          </a:p>
          <a:p>
            <a:r>
              <a:rPr lang="en-US" sz="3600" dirty="0"/>
              <a:t>Bootcamp schedules and session topics are on Canvas and the Course Calendar.</a:t>
            </a:r>
          </a:p>
          <a:p>
            <a:r>
              <a:rPr lang="en-US" sz="3600" dirty="0"/>
              <a:t>Zoom link for all Bootcamp sessions is posted in the O/MSA Piazza post, for the Bootcamp. The live Bootcamp sessions are only available for the O/MSA students.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785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4000" dirty="0"/>
              <a:t>Additional materials from any live session, that are created during the session and not posted in advance on Canvas/edX, will be posted in the Bootcamp Piazza post.</a:t>
            </a:r>
          </a:p>
          <a:p>
            <a:r>
              <a:rPr lang="en-US" sz="4000" dirty="0"/>
              <a:t>Any required announcements will be posted in the Bootcamp pinned Piazza post (both OMSA and VMM).</a:t>
            </a:r>
          </a:p>
          <a:p>
            <a:endParaRPr lang="en-US" sz="40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66994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50B3C7-5CF9-4313-AC40-80052A3B5180}">
  <ds:schemaRefs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a6556677-8777-4dc9-bde5-319ad1a2900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2356</TotalTime>
  <Words>808</Words>
  <Application>Microsoft Office PowerPoint</Application>
  <PresentationFormat>Widescreen</PresentationFormat>
  <Paragraphs>79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Overall Course and Data Analysis in Python Bootcamp Introductions</vt:lpstr>
      <vt:lpstr>Agenda</vt:lpstr>
      <vt:lpstr>TA Introductions</vt:lpstr>
      <vt:lpstr>Purpose of the Data Analysis in Python Bootcamp</vt:lpstr>
      <vt:lpstr>Purpose of the Bootcamp</vt:lpstr>
      <vt:lpstr>Should I Attend the Bootcamp?</vt:lpstr>
      <vt:lpstr>Should I Attend the Bootcamp? -- 2</vt:lpstr>
      <vt:lpstr>Bootcamp Conduct</vt:lpstr>
      <vt:lpstr>Bootcamp Conduct – 2</vt:lpstr>
      <vt:lpstr>Bootcamp Conduct -- 3</vt:lpstr>
      <vt:lpstr>Bootcamp Conduct -- 2</vt:lpstr>
      <vt:lpstr>Bootcamp Conduct --3</vt:lpstr>
      <vt:lpstr>Bootcamp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Heckel, Lawrence</cp:lastModifiedBy>
  <cp:revision>364</cp:revision>
  <dcterms:created xsi:type="dcterms:W3CDTF">2016-03-09T16:46:53Z</dcterms:created>
  <dcterms:modified xsi:type="dcterms:W3CDTF">2023-12-10T14:15:45Z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